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5" r:id="rId16"/>
    <p:sldId id="257" r:id="rId17"/>
    <p:sldId id="258" r:id="rId18"/>
    <p:sldId id="274" r:id="rId19"/>
    <p:sldId id="260" r:id="rId20"/>
    <p:sldId id="259" r:id="rId21"/>
    <p:sldId id="261" r:id="rId22"/>
    <p:sldId id="262" r:id="rId23"/>
    <p:sldId id="276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96" d="100"/>
          <a:sy n="96" d="100"/>
        </p:scale>
        <p:origin x="8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ck Marston" userId="10037FFE869BC1E3@LIVE.COM" providerId="AD" clId="Web-{936FCEE8-67F6-46D9-8FA0-F65D6E0C0E63}"/>
    <pc:docChg chg="modSld">
      <pc:chgData name="Nick Marston" userId="10037FFE869BC1E3@LIVE.COM" providerId="AD" clId="Web-{936FCEE8-67F6-46D9-8FA0-F65D6E0C0E63}" dt="2018-02-23T02:56:56.466" v="6"/>
      <pc:docMkLst>
        <pc:docMk/>
      </pc:docMkLst>
      <pc:sldChg chg="modSp">
        <pc:chgData name="Nick Marston" userId="10037FFE869BC1E3@LIVE.COM" providerId="AD" clId="Web-{936FCEE8-67F6-46D9-8FA0-F65D6E0C0E63}" dt="2018-02-23T02:56:56.466" v="6"/>
        <pc:sldMkLst>
          <pc:docMk/>
          <pc:sldMk cId="1209321473" sldId="263"/>
        </pc:sldMkLst>
        <pc:picChg chg="mod">
          <ac:chgData name="Nick Marston" userId="10037FFE869BC1E3@LIVE.COM" providerId="AD" clId="Web-{936FCEE8-67F6-46D9-8FA0-F65D6E0C0E63}" dt="2018-02-23T02:56:56.466" v="6"/>
          <ac:picMkLst>
            <pc:docMk/>
            <pc:sldMk cId="1209321473" sldId="263"/>
            <ac:picMk id="5122" creationId="{00000000-0000-0000-0000-00000000000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2E84D-604B-43CE-B2A8-3217A6C6EDA2}" type="datetimeFigureOut">
              <a:rPr lang="en-AU" smtClean="0"/>
              <a:t>23/02/2018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BB9D8-7A3D-4ED3-8F42-120F57A26EA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78361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2E84D-604B-43CE-B2A8-3217A6C6EDA2}" type="datetimeFigureOut">
              <a:rPr lang="en-AU" smtClean="0"/>
              <a:t>23/02/2018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BB9D8-7A3D-4ED3-8F42-120F57A26EA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32796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2E84D-604B-43CE-B2A8-3217A6C6EDA2}" type="datetimeFigureOut">
              <a:rPr lang="en-AU" smtClean="0"/>
              <a:t>23/02/2018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BB9D8-7A3D-4ED3-8F42-120F57A26EA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97009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2E84D-604B-43CE-B2A8-3217A6C6EDA2}" type="datetimeFigureOut">
              <a:rPr lang="en-AU" smtClean="0"/>
              <a:t>23/02/2018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BB9D8-7A3D-4ED3-8F42-120F57A26EA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88464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2E84D-604B-43CE-B2A8-3217A6C6EDA2}" type="datetimeFigureOut">
              <a:rPr lang="en-AU" smtClean="0"/>
              <a:t>23/02/2018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BB9D8-7A3D-4ED3-8F42-120F57A26EA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51367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2E84D-604B-43CE-B2A8-3217A6C6EDA2}" type="datetimeFigureOut">
              <a:rPr lang="en-AU" smtClean="0"/>
              <a:t>23/02/2018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BB9D8-7A3D-4ED3-8F42-120F57A26EA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20003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2E84D-604B-43CE-B2A8-3217A6C6EDA2}" type="datetimeFigureOut">
              <a:rPr lang="en-AU" smtClean="0"/>
              <a:t>23/02/2018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BB9D8-7A3D-4ED3-8F42-120F57A26EA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21559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2E84D-604B-43CE-B2A8-3217A6C6EDA2}" type="datetimeFigureOut">
              <a:rPr lang="en-AU" smtClean="0"/>
              <a:t>23/02/2018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BB9D8-7A3D-4ED3-8F42-120F57A26EA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27570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2E84D-604B-43CE-B2A8-3217A6C6EDA2}" type="datetimeFigureOut">
              <a:rPr lang="en-AU" smtClean="0"/>
              <a:t>23/02/2018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BB9D8-7A3D-4ED3-8F42-120F57A26EA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55050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2E84D-604B-43CE-B2A8-3217A6C6EDA2}" type="datetimeFigureOut">
              <a:rPr lang="en-AU" smtClean="0"/>
              <a:t>23/02/2018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BB9D8-7A3D-4ED3-8F42-120F57A26EA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16564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2E84D-604B-43CE-B2A8-3217A6C6EDA2}" type="datetimeFigureOut">
              <a:rPr lang="en-AU" smtClean="0"/>
              <a:t>23/02/2018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BB9D8-7A3D-4ED3-8F42-120F57A26EA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33923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C2E84D-604B-43CE-B2A8-3217A6C6EDA2}" type="datetimeFigureOut">
              <a:rPr lang="en-AU" smtClean="0"/>
              <a:t>23/02/2018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CBB9D8-7A3D-4ED3-8F42-120F57A26EA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80463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2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3437" y="915383"/>
            <a:ext cx="6257925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97888" y="2627471"/>
            <a:ext cx="1944216" cy="80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97888" y="3871883"/>
            <a:ext cx="643890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97888" y="5035451"/>
            <a:ext cx="694372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841213" y="2420615"/>
            <a:ext cx="36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Remember (l) and (s) are not included in the equations only (</a:t>
            </a:r>
            <a:r>
              <a:rPr lang="en-US" b="1" dirty="0" err="1">
                <a:solidFill>
                  <a:srgbClr val="FF0000"/>
                </a:solidFill>
              </a:rPr>
              <a:t>aq</a:t>
            </a:r>
            <a:r>
              <a:rPr lang="en-US" b="1" dirty="0">
                <a:solidFill>
                  <a:srgbClr val="FF0000"/>
                </a:solidFill>
              </a:rPr>
              <a:t>) and (g) !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007878" y="275570"/>
            <a:ext cx="21948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600" dirty="0"/>
              <a:t>Quick Quiz</a:t>
            </a:r>
          </a:p>
        </p:txBody>
      </p:sp>
    </p:spTree>
    <p:extLst>
      <p:ext uri="{BB962C8B-B14F-4D97-AF65-F5344CB8AC3E}">
        <p14:creationId xmlns:p14="http://schemas.microsoft.com/office/powerpoint/2010/main" val="1209321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664" y="188640"/>
            <a:ext cx="4104456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3713" y="764704"/>
            <a:ext cx="4430323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75520" y="1556792"/>
            <a:ext cx="8392532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03513" y="2636912"/>
            <a:ext cx="8310257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51585" y="3284984"/>
            <a:ext cx="7400925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88024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91744" y="404664"/>
            <a:ext cx="3842162" cy="416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19536" y="1196752"/>
            <a:ext cx="8400933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19624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1803638"/>
            <a:ext cx="6570059" cy="341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2519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4008438" y="260351"/>
            <a:ext cx="43434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IE" sz="4800" b="1" u="sng"/>
              <a:t>Haber process</a:t>
            </a:r>
            <a:endParaRPr lang="en-GB" sz="4800" b="1" u="sng"/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1774826" y="1484313"/>
            <a:ext cx="88931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IE" sz="2800" b="1">
                <a:solidFill>
                  <a:schemeClr val="tx2"/>
                </a:solidFill>
              </a:rPr>
              <a:t>Manufacture of ammonia NH</a:t>
            </a:r>
            <a:r>
              <a:rPr lang="en-IE" sz="2800" b="1" baseline="-25000">
                <a:solidFill>
                  <a:schemeClr val="tx2"/>
                </a:solidFill>
              </a:rPr>
              <a:t>3</a:t>
            </a:r>
            <a:r>
              <a:rPr lang="en-IE" sz="2800" b="1">
                <a:solidFill>
                  <a:schemeClr val="tx2"/>
                </a:solidFill>
              </a:rPr>
              <a:t> for the fertilizer industry</a:t>
            </a:r>
            <a:endParaRPr lang="en-GB" sz="2800" b="1">
              <a:solidFill>
                <a:schemeClr val="tx2"/>
              </a:solidFill>
            </a:endParaRP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2279650" y="2924175"/>
            <a:ext cx="990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IE" sz="3200"/>
              <a:t>N</a:t>
            </a:r>
            <a:r>
              <a:rPr lang="en-IE" sz="3200" b="1" baseline="-25000"/>
              <a:t>2</a:t>
            </a:r>
            <a:endParaRPr lang="en-GB" sz="3200" b="1" baseline="-25000"/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3287713" y="2997200"/>
            <a:ext cx="36036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IE"/>
              <a:t>+</a:t>
            </a:r>
            <a:endParaRPr lang="en-GB"/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3792538" y="2924175"/>
            <a:ext cx="990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IE" sz="3200"/>
              <a:t>3 H</a:t>
            </a:r>
            <a:r>
              <a:rPr lang="en-IE" sz="3200" b="1" baseline="-25000"/>
              <a:t>2</a:t>
            </a:r>
            <a:endParaRPr lang="en-GB" sz="3200" b="1" baseline="-25000"/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6672264" y="2852739"/>
            <a:ext cx="13684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IE" sz="3200"/>
              <a:t>2 NH</a:t>
            </a:r>
            <a:r>
              <a:rPr lang="en-IE" sz="3200" b="1" baseline="-25000"/>
              <a:t>3</a:t>
            </a:r>
            <a:endParaRPr lang="en-GB" sz="3200" b="1" baseline="-25000"/>
          </a:p>
        </p:txBody>
      </p:sp>
      <p:sp>
        <p:nvSpPr>
          <p:cNvPr id="13320" name="Line 8"/>
          <p:cNvSpPr>
            <a:spLocks noChangeShapeType="1"/>
          </p:cNvSpPr>
          <p:nvPr/>
        </p:nvSpPr>
        <p:spPr bwMode="auto">
          <a:xfrm>
            <a:off x="5303838" y="3068638"/>
            <a:ext cx="91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13321" name="Line 9"/>
          <p:cNvSpPr>
            <a:spLocks noChangeShapeType="1"/>
          </p:cNvSpPr>
          <p:nvPr/>
        </p:nvSpPr>
        <p:spPr bwMode="auto">
          <a:xfrm flipH="1" flipV="1">
            <a:off x="6167438" y="2997200"/>
            <a:ext cx="76200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13322" name="Line 10"/>
          <p:cNvSpPr>
            <a:spLocks noChangeShapeType="1"/>
          </p:cNvSpPr>
          <p:nvPr/>
        </p:nvSpPr>
        <p:spPr bwMode="auto">
          <a:xfrm flipH="1">
            <a:off x="5375275" y="3284538"/>
            <a:ext cx="91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13323" name="Line 11"/>
          <p:cNvSpPr>
            <a:spLocks noChangeShapeType="1"/>
          </p:cNvSpPr>
          <p:nvPr/>
        </p:nvSpPr>
        <p:spPr bwMode="auto">
          <a:xfrm>
            <a:off x="5375275" y="3284538"/>
            <a:ext cx="76200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13325" name="AutoShape 13"/>
          <p:cNvSpPr>
            <a:spLocks noChangeArrowheads="1"/>
          </p:cNvSpPr>
          <p:nvPr/>
        </p:nvSpPr>
        <p:spPr bwMode="auto">
          <a:xfrm>
            <a:off x="8112125" y="2997200"/>
            <a:ext cx="609600" cy="304800"/>
          </a:xfrm>
          <a:prstGeom prst="triangle">
            <a:avLst>
              <a:gd name="adj" fmla="val 50000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13326" name="Text Box 14"/>
          <p:cNvSpPr txBox="1">
            <a:spLocks noChangeArrowheads="1"/>
          </p:cNvSpPr>
          <p:nvPr/>
        </p:nvSpPr>
        <p:spPr bwMode="auto">
          <a:xfrm>
            <a:off x="8975726" y="2924175"/>
            <a:ext cx="16922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IE" dirty="0"/>
              <a:t>H= - 92.4kJ</a:t>
            </a:r>
            <a:endParaRPr lang="en-GB" dirty="0"/>
          </a:p>
        </p:txBody>
      </p:sp>
      <p:sp>
        <p:nvSpPr>
          <p:cNvPr id="13329" name="Text Box 17"/>
          <p:cNvSpPr txBox="1">
            <a:spLocks noChangeArrowheads="1"/>
          </p:cNvSpPr>
          <p:nvPr/>
        </p:nvSpPr>
        <p:spPr bwMode="auto">
          <a:xfrm>
            <a:off x="5232401" y="4652964"/>
            <a:ext cx="13684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IE" sz="3200"/>
              <a:t>NH</a:t>
            </a:r>
            <a:r>
              <a:rPr lang="en-IE" sz="3200" b="1" baseline="-25000"/>
              <a:t>3</a:t>
            </a:r>
            <a:endParaRPr lang="en-GB" sz="3200" b="1" baseline="-25000"/>
          </a:p>
        </p:txBody>
      </p:sp>
      <p:sp>
        <p:nvSpPr>
          <p:cNvPr id="13330" name="Text Box 18"/>
          <p:cNvSpPr txBox="1">
            <a:spLocks noChangeArrowheads="1"/>
          </p:cNvSpPr>
          <p:nvPr/>
        </p:nvSpPr>
        <p:spPr bwMode="auto">
          <a:xfrm>
            <a:off x="6024563" y="5445125"/>
            <a:ext cx="990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IE" sz="3200"/>
              <a:t>H</a:t>
            </a:r>
            <a:r>
              <a:rPr lang="en-IE" sz="3200" b="1" baseline="-25000"/>
              <a:t>2</a:t>
            </a:r>
            <a:endParaRPr lang="en-GB" sz="3200" b="1" baseline="-25000"/>
          </a:p>
        </p:txBody>
      </p:sp>
      <p:sp>
        <p:nvSpPr>
          <p:cNvPr id="13331" name="Text Box 19"/>
          <p:cNvSpPr txBox="1">
            <a:spLocks noChangeArrowheads="1"/>
          </p:cNvSpPr>
          <p:nvPr/>
        </p:nvSpPr>
        <p:spPr bwMode="auto">
          <a:xfrm>
            <a:off x="4440238" y="5445125"/>
            <a:ext cx="990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IE" sz="3200"/>
              <a:t>N</a:t>
            </a:r>
            <a:r>
              <a:rPr lang="en-IE" sz="3200" b="1" baseline="-25000"/>
              <a:t>2</a:t>
            </a:r>
            <a:endParaRPr lang="en-GB" sz="3200" b="1" baseline="-25000"/>
          </a:p>
        </p:txBody>
      </p:sp>
      <p:sp>
        <p:nvSpPr>
          <p:cNvPr id="13332" name="Line 20"/>
          <p:cNvSpPr>
            <a:spLocks noChangeShapeType="1"/>
          </p:cNvSpPr>
          <p:nvPr/>
        </p:nvSpPr>
        <p:spPr bwMode="auto">
          <a:xfrm>
            <a:off x="4151313" y="5373688"/>
            <a:ext cx="28813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13333" name="Text Box 21"/>
          <p:cNvSpPr txBox="1">
            <a:spLocks noChangeArrowheads="1"/>
          </p:cNvSpPr>
          <p:nvPr/>
        </p:nvSpPr>
        <p:spPr bwMode="auto">
          <a:xfrm>
            <a:off x="2424114" y="5084763"/>
            <a:ext cx="11525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IE"/>
              <a:t>Kc =</a:t>
            </a:r>
            <a:endParaRPr lang="en-US"/>
          </a:p>
        </p:txBody>
      </p:sp>
      <p:sp>
        <p:nvSpPr>
          <p:cNvPr id="13334" name="AutoShape 22"/>
          <p:cNvSpPr>
            <a:spLocks/>
          </p:cNvSpPr>
          <p:nvPr/>
        </p:nvSpPr>
        <p:spPr bwMode="auto">
          <a:xfrm>
            <a:off x="5232400" y="4652963"/>
            <a:ext cx="215900" cy="576262"/>
          </a:xfrm>
          <a:prstGeom prst="leftBracket">
            <a:avLst>
              <a:gd name="adj" fmla="val 22243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13335" name="AutoShape 23"/>
          <p:cNvSpPr>
            <a:spLocks/>
          </p:cNvSpPr>
          <p:nvPr/>
        </p:nvSpPr>
        <p:spPr bwMode="auto">
          <a:xfrm>
            <a:off x="6024563" y="4652963"/>
            <a:ext cx="215900" cy="647700"/>
          </a:xfrm>
          <a:prstGeom prst="rightBracket">
            <a:avLst>
              <a:gd name="adj" fmla="val 25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13336" name="AutoShape 24"/>
          <p:cNvSpPr>
            <a:spLocks/>
          </p:cNvSpPr>
          <p:nvPr/>
        </p:nvSpPr>
        <p:spPr bwMode="auto">
          <a:xfrm>
            <a:off x="4367213" y="5516563"/>
            <a:ext cx="215900" cy="576262"/>
          </a:xfrm>
          <a:prstGeom prst="leftBracket">
            <a:avLst>
              <a:gd name="adj" fmla="val 22243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13337" name="AutoShape 25"/>
          <p:cNvSpPr>
            <a:spLocks/>
          </p:cNvSpPr>
          <p:nvPr/>
        </p:nvSpPr>
        <p:spPr bwMode="auto">
          <a:xfrm>
            <a:off x="5016500" y="5516563"/>
            <a:ext cx="215900" cy="647700"/>
          </a:xfrm>
          <a:prstGeom prst="rightBracket">
            <a:avLst>
              <a:gd name="adj" fmla="val 25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13338" name="AutoShape 26"/>
          <p:cNvSpPr>
            <a:spLocks/>
          </p:cNvSpPr>
          <p:nvPr/>
        </p:nvSpPr>
        <p:spPr bwMode="auto">
          <a:xfrm>
            <a:off x="5880100" y="5516563"/>
            <a:ext cx="215900" cy="576262"/>
          </a:xfrm>
          <a:prstGeom prst="leftBracket">
            <a:avLst>
              <a:gd name="adj" fmla="val 22243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13339" name="AutoShape 27"/>
          <p:cNvSpPr>
            <a:spLocks/>
          </p:cNvSpPr>
          <p:nvPr/>
        </p:nvSpPr>
        <p:spPr bwMode="auto">
          <a:xfrm>
            <a:off x="6527800" y="5445125"/>
            <a:ext cx="215900" cy="647700"/>
          </a:xfrm>
          <a:prstGeom prst="rightBracket">
            <a:avLst>
              <a:gd name="adj" fmla="val 25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13340" name="Text Box 28"/>
          <p:cNvSpPr txBox="1">
            <a:spLocks noChangeArrowheads="1"/>
          </p:cNvSpPr>
          <p:nvPr/>
        </p:nvSpPr>
        <p:spPr bwMode="auto">
          <a:xfrm>
            <a:off x="6456363" y="4437063"/>
            <a:ext cx="431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IE"/>
              <a:t>2</a:t>
            </a:r>
            <a:endParaRPr lang="en-US"/>
          </a:p>
        </p:txBody>
      </p:sp>
      <p:sp>
        <p:nvSpPr>
          <p:cNvPr id="13341" name="Text Box 29"/>
          <p:cNvSpPr txBox="1">
            <a:spLocks noChangeArrowheads="1"/>
          </p:cNvSpPr>
          <p:nvPr/>
        </p:nvSpPr>
        <p:spPr bwMode="auto">
          <a:xfrm>
            <a:off x="6816725" y="5373688"/>
            <a:ext cx="431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IE"/>
              <a:t>3</a:t>
            </a:r>
            <a:endParaRPr lang="en-US"/>
          </a:p>
        </p:txBody>
      </p:sp>
      <p:sp>
        <p:nvSpPr>
          <p:cNvPr id="13342" name="Text Box 30"/>
          <p:cNvSpPr txBox="1">
            <a:spLocks noChangeArrowheads="1"/>
          </p:cNvSpPr>
          <p:nvPr/>
        </p:nvSpPr>
        <p:spPr bwMode="auto">
          <a:xfrm>
            <a:off x="5303838" y="5589588"/>
            <a:ext cx="431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IE"/>
              <a:t>x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71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3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3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13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13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13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13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13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13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13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13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13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9" dur="500"/>
                                        <p:tgtEl>
                                          <p:spTgt spid="13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4" dur="500"/>
                                        <p:tgtEl>
                                          <p:spTgt spid="13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9" dur="500"/>
                                        <p:tgtEl>
                                          <p:spTgt spid="13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 nodeType="clickPar">
                      <p:stCondLst>
                        <p:cond delay="indefinite"/>
                      </p:stCondLst>
                      <p:childTnLst>
                        <p:par>
                          <p:cTn id="1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4" dur="500"/>
                                        <p:tgtEl>
                                          <p:spTgt spid="13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9" dur="500"/>
                                        <p:tgtEl>
                                          <p:spTgt spid="13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autoUpdateAnimBg="0"/>
      <p:bldP spid="13316" grpId="0" autoUpdateAnimBg="0"/>
      <p:bldP spid="13317" grpId="0" autoUpdateAnimBg="0"/>
      <p:bldP spid="13318" grpId="0" autoUpdateAnimBg="0"/>
      <p:bldP spid="13319" grpId="0" autoUpdateAnimBg="0"/>
      <p:bldP spid="13320" grpId="0" animBg="1"/>
      <p:bldP spid="13321" grpId="0" animBg="1"/>
      <p:bldP spid="13322" grpId="0" animBg="1"/>
      <p:bldP spid="13323" grpId="0" animBg="1"/>
      <p:bldP spid="13325" grpId="0" animBg="1"/>
      <p:bldP spid="13326" grpId="0" autoUpdateAnimBg="0"/>
      <p:bldP spid="13329" grpId="0"/>
      <p:bldP spid="13330" grpId="0" autoUpdateAnimBg="0"/>
      <p:bldP spid="13330" grpId="1"/>
      <p:bldP spid="13331" grpId="0" autoUpdateAnimBg="0"/>
      <p:bldP spid="13331" grpId="1"/>
      <p:bldP spid="13332" grpId="0" animBg="1"/>
      <p:bldP spid="13333" grpId="0"/>
      <p:bldP spid="13334" grpId="0" animBg="1"/>
      <p:bldP spid="13335" grpId="0" animBg="1"/>
      <p:bldP spid="13336" grpId="0" animBg="1"/>
      <p:bldP spid="13337" grpId="0" animBg="1"/>
      <p:bldP spid="13338" grpId="0" animBg="1"/>
      <p:bldP spid="13339" grpId="0" animBg="1"/>
      <p:bldP spid="13340" grpId="0"/>
      <p:bldP spid="13341" grpId="0"/>
      <p:bldP spid="1334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4008438" y="260350"/>
            <a:ext cx="4343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IE" sz="4400" b="1" u="sng"/>
              <a:t>Haber process</a:t>
            </a:r>
            <a:endParaRPr lang="en-GB" sz="4400" b="1" u="sng"/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1774826" y="1557338"/>
            <a:ext cx="88931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IE" sz="2800" b="1">
                <a:solidFill>
                  <a:schemeClr val="tx2"/>
                </a:solidFill>
              </a:rPr>
              <a:t>Manufacture of ammonia NH</a:t>
            </a:r>
            <a:r>
              <a:rPr lang="en-IE" sz="2800" b="1" baseline="-25000">
                <a:solidFill>
                  <a:schemeClr val="tx2"/>
                </a:solidFill>
              </a:rPr>
              <a:t>3</a:t>
            </a:r>
            <a:r>
              <a:rPr lang="en-IE" sz="2800" b="1">
                <a:solidFill>
                  <a:schemeClr val="tx2"/>
                </a:solidFill>
              </a:rPr>
              <a:t> for the fertilizer industry</a:t>
            </a:r>
            <a:endParaRPr lang="en-GB" sz="2800" b="1">
              <a:solidFill>
                <a:schemeClr val="tx2"/>
              </a:solidFill>
            </a:endParaRP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2279650" y="2924175"/>
            <a:ext cx="990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IE" sz="3200"/>
              <a:t>N</a:t>
            </a:r>
            <a:r>
              <a:rPr lang="en-IE" sz="3200" b="1" baseline="-25000"/>
              <a:t>2</a:t>
            </a:r>
            <a:endParaRPr lang="en-GB" sz="3200" b="1" baseline="-25000"/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3287713" y="2997200"/>
            <a:ext cx="36036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IE"/>
              <a:t>+</a:t>
            </a:r>
            <a:endParaRPr lang="en-GB"/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3792538" y="2924175"/>
            <a:ext cx="990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IE" sz="3200"/>
              <a:t>3 H</a:t>
            </a:r>
            <a:r>
              <a:rPr lang="en-IE" sz="3200" b="1" baseline="-25000"/>
              <a:t>2</a:t>
            </a:r>
            <a:endParaRPr lang="en-GB" sz="3200" b="1" baseline="-25000"/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6672264" y="2852739"/>
            <a:ext cx="13684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IE" sz="3200"/>
              <a:t>2 NH</a:t>
            </a:r>
            <a:r>
              <a:rPr lang="en-IE" sz="3200" b="1" baseline="-25000"/>
              <a:t>3</a:t>
            </a:r>
            <a:endParaRPr lang="en-GB" sz="3200" b="1" baseline="-25000"/>
          </a:p>
        </p:txBody>
      </p:sp>
      <p:sp>
        <p:nvSpPr>
          <p:cNvPr id="5130" name="Line 10"/>
          <p:cNvSpPr>
            <a:spLocks noChangeShapeType="1"/>
          </p:cNvSpPr>
          <p:nvPr/>
        </p:nvSpPr>
        <p:spPr bwMode="auto">
          <a:xfrm>
            <a:off x="5303838" y="3068638"/>
            <a:ext cx="91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5131" name="Line 11"/>
          <p:cNvSpPr>
            <a:spLocks noChangeShapeType="1"/>
          </p:cNvSpPr>
          <p:nvPr/>
        </p:nvSpPr>
        <p:spPr bwMode="auto">
          <a:xfrm flipH="1" flipV="1">
            <a:off x="6167438" y="2997200"/>
            <a:ext cx="76200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5132" name="Line 12"/>
          <p:cNvSpPr>
            <a:spLocks noChangeShapeType="1"/>
          </p:cNvSpPr>
          <p:nvPr/>
        </p:nvSpPr>
        <p:spPr bwMode="auto">
          <a:xfrm flipH="1">
            <a:off x="5375275" y="3284538"/>
            <a:ext cx="91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5133" name="Line 13"/>
          <p:cNvSpPr>
            <a:spLocks noChangeShapeType="1"/>
          </p:cNvSpPr>
          <p:nvPr/>
        </p:nvSpPr>
        <p:spPr bwMode="auto">
          <a:xfrm>
            <a:off x="5375275" y="3284538"/>
            <a:ext cx="76200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5134" name="Text Box 14"/>
          <p:cNvSpPr txBox="1">
            <a:spLocks noChangeArrowheads="1"/>
          </p:cNvSpPr>
          <p:nvPr/>
        </p:nvSpPr>
        <p:spPr bwMode="auto">
          <a:xfrm>
            <a:off x="2063750" y="3716338"/>
            <a:ext cx="8820150" cy="180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IE"/>
              <a:t>Le Chatelier’s  principle  predicts  the yield of NH</a:t>
            </a:r>
            <a:r>
              <a:rPr lang="en-IE" b="1" baseline="-25000"/>
              <a:t>3</a:t>
            </a:r>
            <a:r>
              <a:rPr lang="en-IE"/>
              <a:t> is maximised by</a:t>
            </a:r>
            <a:r>
              <a:rPr lang="en-IE" sz="2800"/>
              <a:t> </a:t>
            </a:r>
            <a:endParaRPr lang="en-IE" sz="2800" i="1" u="sng"/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IE" sz="2800"/>
              <a:t>Low temperature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IE" sz="2800"/>
              <a:t>High pressure</a:t>
            </a:r>
            <a:endParaRPr lang="en-GB" sz="2800"/>
          </a:p>
        </p:txBody>
      </p:sp>
      <p:sp>
        <p:nvSpPr>
          <p:cNvPr id="5135" name="AutoShape 15"/>
          <p:cNvSpPr>
            <a:spLocks noChangeArrowheads="1"/>
          </p:cNvSpPr>
          <p:nvPr/>
        </p:nvSpPr>
        <p:spPr bwMode="auto">
          <a:xfrm>
            <a:off x="8112125" y="2997200"/>
            <a:ext cx="609600" cy="304800"/>
          </a:xfrm>
          <a:prstGeom prst="triangle">
            <a:avLst>
              <a:gd name="adj" fmla="val 50000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5136" name="Text Box 16"/>
          <p:cNvSpPr txBox="1">
            <a:spLocks noChangeArrowheads="1"/>
          </p:cNvSpPr>
          <p:nvPr/>
        </p:nvSpPr>
        <p:spPr bwMode="auto">
          <a:xfrm>
            <a:off x="8853489" y="2976465"/>
            <a:ext cx="16922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IE" dirty="0"/>
              <a:t>H= - 92.4 kJ</a:t>
            </a:r>
            <a:endParaRPr lang="en-GB" dirty="0"/>
          </a:p>
        </p:txBody>
      </p:sp>
      <p:sp>
        <p:nvSpPr>
          <p:cNvPr id="5137" name="Text Box 17"/>
          <p:cNvSpPr txBox="1">
            <a:spLocks noChangeArrowheads="1"/>
          </p:cNvSpPr>
          <p:nvPr/>
        </p:nvSpPr>
        <p:spPr bwMode="auto">
          <a:xfrm>
            <a:off x="2135189" y="5734050"/>
            <a:ext cx="83534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IE" b="1">
                <a:solidFill>
                  <a:schemeClr val="tx2"/>
                </a:solidFill>
              </a:rPr>
              <a:t>Actual temp used is 500</a:t>
            </a:r>
            <a:r>
              <a:rPr lang="en-IE" b="1" baseline="30000">
                <a:solidFill>
                  <a:schemeClr val="tx2"/>
                </a:solidFill>
              </a:rPr>
              <a:t>o</a:t>
            </a:r>
            <a:r>
              <a:rPr lang="en-IE" b="1">
                <a:solidFill>
                  <a:schemeClr val="tx2"/>
                </a:solidFill>
              </a:rPr>
              <a:t>C  (as lower temp reduces the rate )</a:t>
            </a:r>
            <a:endParaRPr lang="en-US" b="1">
              <a:solidFill>
                <a:schemeClr val="tx2"/>
              </a:solidFill>
            </a:endParaRPr>
          </a:p>
        </p:txBody>
      </p:sp>
      <p:sp>
        <p:nvSpPr>
          <p:cNvPr id="5138" name="Text Box 18"/>
          <p:cNvSpPr txBox="1">
            <a:spLocks noChangeArrowheads="1"/>
          </p:cNvSpPr>
          <p:nvPr/>
        </p:nvSpPr>
        <p:spPr bwMode="auto">
          <a:xfrm>
            <a:off x="2165350" y="6400800"/>
            <a:ext cx="770413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IE" b="1">
                <a:solidFill>
                  <a:schemeClr val="tx2"/>
                </a:solidFill>
              </a:rPr>
              <a:t>Pressure used is 200 ATM</a:t>
            </a:r>
            <a:endParaRPr lang="en-US" b="1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27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5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51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51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autoUpdateAnimBg="0"/>
      <p:bldP spid="5124" grpId="0" autoUpdateAnimBg="0"/>
      <p:bldP spid="5125" grpId="0" autoUpdateAnimBg="0"/>
      <p:bldP spid="5126" grpId="0" autoUpdateAnimBg="0"/>
      <p:bldP spid="5128" grpId="0" autoUpdateAnimBg="0"/>
      <p:bldP spid="5130" grpId="0" animBg="1"/>
      <p:bldP spid="5131" grpId="0" animBg="1"/>
      <p:bldP spid="5132" grpId="0" animBg="1"/>
      <p:bldP spid="5133" grpId="0" animBg="1"/>
      <p:bldP spid="5134" grpId="0" build="p" autoUpdateAnimBg="0"/>
      <p:bldP spid="5135" grpId="0" animBg="1"/>
      <p:bldP spid="5136" grpId="0" autoUpdateAnimBg="0"/>
      <p:bldP spid="5137" grpId="0"/>
      <p:bldP spid="513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91544" y="692697"/>
            <a:ext cx="1562100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7769" y="764704"/>
            <a:ext cx="2492585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48128" y="1628800"/>
            <a:ext cx="3212834" cy="2658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63752" y="1196752"/>
            <a:ext cx="4176464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87688" y="0"/>
            <a:ext cx="3564396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847529" y="3861048"/>
            <a:ext cx="6162675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3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75520" y="3140968"/>
            <a:ext cx="5724128" cy="464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48415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899" y="189572"/>
            <a:ext cx="6361146" cy="6266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7068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3648075" y="260351"/>
            <a:ext cx="43434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IE" sz="4800" b="1" u="sng"/>
              <a:t>Contact process</a:t>
            </a:r>
            <a:endParaRPr lang="en-GB" sz="4800" b="1" u="sng"/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1774826" y="1700214"/>
            <a:ext cx="88931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IE" sz="3200" b="1" dirty="0">
                <a:solidFill>
                  <a:schemeClr val="tx2"/>
                </a:solidFill>
              </a:rPr>
              <a:t>Part of the Manufacture of  </a:t>
            </a:r>
            <a:r>
              <a:rPr lang="en-IE" sz="3200" b="1" dirty="0" err="1">
                <a:solidFill>
                  <a:schemeClr val="tx2"/>
                </a:solidFill>
              </a:rPr>
              <a:t>Sulfuric</a:t>
            </a:r>
            <a:r>
              <a:rPr lang="en-IE" sz="3200" b="1" dirty="0">
                <a:solidFill>
                  <a:schemeClr val="tx2"/>
                </a:solidFill>
              </a:rPr>
              <a:t> acid  H</a:t>
            </a:r>
            <a:r>
              <a:rPr lang="en-IE" sz="3200" b="1" baseline="-25000" dirty="0">
                <a:solidFill>
                  <a:schemeClr val="tx2"/>
                </a:solidFill>
              </a:rPr>
              <a:t>2</a:t>
            </a:r>
            <a:r>
              <a:rPr lang="en-IE" sz="3200" b="1" dirty="0">
                <a:solidFill>
                  <a:schemeClr val="tx2"/>
                </a:solidFill>
              </a:rPr>
              <a:t>SO</a:t>
            </a:r>
            <a:r>
              <a:rPr lang="en-IE" sz="3200" b="1" baseline="-25000" dirty="0">
                <a:solidFill>
                  <a:schemeClr val="tx2"/>
                </a:solidFill>
              </a:rPr>
              <a:t>4</a:t>
            </a:r>
            <a:endParaRPr lang="en-GB" sz="3200" b="1" baseline="-25000" dirty="0">
              <a:solidFill>
                <a:schemeClr val="tx2"/>
              </a:solidFill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1992313" y="2924175"/>
            <a:ext cx="1295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IE" sz="3200"/>
              <a:t>2SO</a:t>
            </a:r>
            <a:r>
              <a:rPr lang="en-IE" sz="3200" b="1" baseline="-25000"/>
              <a:t>2</a:t>
            </a:r>
            <a:endParaRPr lang="en-GB" sz="3200" b="1" baseline="-25000"/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3287713" y="2997200"/>
            <a:ext cx="36036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IE"/>
              <a:t>+</a:t>
            </a:r>
            <a:endParaRPr lang="en-GB"/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3792538" y="2924175"/>
            <a:ext cx="990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IE" sz="3200"/>
              <a:t>O</a:t>
            </a:r>
            <a:r>
              <a:rPr lang="en-IE" sz="3200" b="1" baseline="-25000"/>
              <a:t>2</a:t>
            </a:r>
            <a:endParaRPr lang="en-GB" sz="3200" b="1" baseline="-25000"/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6672264" y="2852739"/>
            <a:ext cx="13684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IE" sz="3200"/>
              <a:t>2 SO</a:t>
            </a:r>
            <a:r>
              <a:rPr lang="en-IE" sz="3200" b="1" baseline="-25000"/>
              <a:t>3</a:t>
            </a:r>
            <a:endParaRPr lang="en-GB" sz="3200" b="1" baseline="-25000"/>
          </a:p>
        </p:txBody>
      </p:sp>
      <p:sp>
        <p:nvSpPr>
          <p:cNvPr id="7176" name="Line 8"/>
          <p:cNvSpPr>
            <a:spLocks noChangeShapeType="1"/>
          </p:cNvSpPr>
          <p:nvPr/>
        </p:nvSpPr>
        <p:spPr bwMode="auto">
          <a:xfrm>
            <a:off x="5303838" y="3068638"/>
            <a:ext cx="91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7177" name="Line 9"/>
          <p:cNvSpPr>
            <a:spLocks noChangeShapeType="1"/>
          </p:cNvSpPr>
          <p:nvPr/>
        </p:nvSpPr>
        <p:spPr bwMode="auto">
          <a:xfrm flipH="1" flipV="1">
            <a:off x="6167438" y="2997200"/>
            <a:ext cx="76200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7178" name="Line 10"/>
          <p:cNvSpPr>
            <a:spLocks noChangeShapeType="1"/>
          </p:cNvSpPr>
          <p:nvPr/>
        </p:nvSpPr>
        <p:spPr bwMode="auto">
          <a:xfrm flipH="1">
            <a:off x="5375275" y="3284538"/>
            <a:ext cx="91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7179" name="Line 11"/>
          <p:cNvSpPr>
            <a:spLocks noChangeShapeType="1"/>
          </p:cNvSpPr>
          <p:nvPr/>
        </p:nvSpPr>
        <p:spPr bwMode="auto">
          <a:xfrm>
            <a:off x="5375275" y="3284538"/>
            <a:ext cx="76200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7180" name="Text Box 12"/>
          <p:cNvSpPr txBox="1">
            <a:spLocks noChangeArrowheads="1"/>
          </p:cNvSpPr>
          <p:nvPr/>
        </p:nvSpPr>
        <p:spPr bwMode="auto">
          <a:xfrm>
            <a:off x="2063750" y="3716338"/>
            <a:ext cx="8820150" cy="180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IE"/>
              <a:t>Le Chatelier’s  principle  predicts  the yield of SO</a:t>
            </a:r>
            <a:r>
              <a:rPr lang="en-IE" b="1" baseline="-25000"/>
              <a:t>3</a:t>
            </a:r>
            <a:r>
              <a:rPr lang="en-IE"/>
              <a:t> is maximised by</a:t>
            </a:r>
            <a:r>
              <a:rPr lang="en-IE" sz="2800"/>
              <a:t> </a:t>
            </a:r>
            <a:endParaRPr lang="en-IE" sz="2800" i="1" u="sng"/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IE" sz="2800"/>
              <a:t>Low temperature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IE" sz="2800"/>
              <a:t>High pressure</a:t>
            </a:r>
            <a:endParaRPr lang="en-GB" sz="2800"/>
          </a:p>
        </p:txBody>
      </p:sp>
      <p:sp>
        <p:nvSpPr>
          <p:cNvPr id="7181" name="AutoShape 13"/>
          <p:cNvSpPr>
            <a:spLocks noChangeArrowheads="1"/>
          </p:cNvSpPr>
          <p:nvPr/>
        </p:nvSpPr>
        <p:spPr bwMode="auto">
          <a:xfrm>
            <a:off x="8112125" y="2997200"/>
            <a:ext cx="609600" cy="304800"/>
          </a:xfrm>
          <a:prstGeom prst="triangle">
            <a:avLst>
              <a:gd name="adj" fmla="val 50000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7182" name="Text Box 14"/>
          <p:cNvSpPr txBox="1">
            <a:spLocks noChangeArrowheads="1"/>
          </p:cNvSpPr>
          <p:nvPr/>
        </p:nvSpPr>
        <p:spPr bwMode="auto">
          <a:xfrm>
            <a:off x="8975726" y="2924175"/>
            <a:ext cx="16922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IE" dirty="0"/>
              <a:t>H= - 198kJ</a:t>
            </a:r>
            <a:endParaRPr lang="en-GB" dirty="0"/>
          </a:p>
        </p:txBody>
      </p:sp>
      <p:sp>
        <p:nvSpPr>
          <p:cNvPr id="7183" name="Text Box 15"/>
          <p:cNvSpPr txBox="1">
            <a:spLocks noChangeArrowheads="1"/>
          </p:cNvSpPr>
          <p:nvPr/>
        </p:nvSpPr>
        <p:spPr bwMode="auto">
          <a:xfrm>
            <a:off x="2135189" y="5734050"/>
            <a:ext cx="828198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IE" b="1">
                <a:solidFill>
                  <a:schemeClr val="tx2"/>
                </a:solidFill>
              </a:rPr>
              <a:t>Actual temp used is 450 </a:t>
            </a:r>
            <a:r>
              <a:rPr lang="en-IE" b="1" baseline="30000">
                <a:solidFill>
                  <a:schemeClr val="tx2"/>
                </a:solidFill>
              </a:rPr>
              <a:t>o</a:t>
            </a:r>
            <a:r>
              <a:rPr lang="en-IE" b="1">
                <a:solidFill>
                  <a:schemeClr val="tx2"/>
                </a:solidFill>
              </a:rPr>
              <a:t>C  (as low temp reduces the rate )</a:t>
            </a:r>
            <a:endParaRPr lang="en-US" b="1">
              <a:solidFill>
                <a:schemeClr val="tx2"/>
              </a:solidFill>
            </a:endParaRPr>
          </a:p>
        </p:txBody>
      </p:sp>
      <p:sp>
        <p:nvSpPr>
          <p:cNvPr id="7184" name="Text Box 16"/>
          <p:cNvSpPr txBox="1">
            <a:spLocks noChangeArrowheads="1"/>
          </p:cNvSpPr>
          <p:nvPr/>
        </p:nvSpPr>
        <p:spPr bwMode="auto">
          <a:xfrm>
            <a:off x="2135189" y="6400800"/>
            <a:ext cx="770413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IE" b="1">
                <a:solidFill>
                  <a:schemeClr val="tx2"/>
                </a:solidFill>
              </a:rPr>
              <a:t>Pressure used is 1 ATM </a:t>
            </a:r>
            <a:endParaRPr lang="en-US" b="1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02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7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7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7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autoUpdateAnimBg="0"/>
      <p:bldP spid="7172" grpId="0" autoUpdateAnimBg="0"/>
      <p:bldP spid="7173" grpId="0" autoUpdateAnimBg="0"/>
      <p:bldP spid="7174" grpId="0" autoUpdateAnimBg="0"/>
      <p:bldP spid="7175" grpId="0" autoUpdateAnimBg="0"/>
      <p:bldP spid="7176" grpId="0" animBg="1"/>
      <p:bldP spid="7177" grpId="0" animBg="1"/>
      <p:bldP spid="7178" grpId="0" animBg="1"/>
      <p:bldP spid="7179" grpId="0" animBg="1"/>
      <p:bldP spid="7180" grpId="0" build="p" autoUpdateAnimBg="0"/>
      <p:bldP spid="7181" grpId="0" animBg="1"/>
      <p:bldP spid="7182" grpId="0" autoUpdateAnimBg="0"/>
      <p:bldP spid="7183" grpId="0"/>
      <p:bldP spid="718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6293" y="9293"/>
            <a:ext cx="6235390" cy="6235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37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51" y="1416205"/>
            <a:ext cx="11265737" cy="3914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1108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91745" y="188640"/>
            <a:ext cx="3438493" cy="48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38359" y="201470"/>
            <a:ext cx="1130873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1" y="836712"/>
            <a:ext cx="7563971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1" y="1916832"/>
            <a:ext cx="8279795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15681" y="3501008"/>
            <a:ext cx="3582541" cy="245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15680" y="6093296"/>
            <a:ext cx="4552930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991545" y="1700808"/>
            <a:ext cx="23145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8252834" y="2810933"/>
            <a:ext cx="378759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b="1" dirty="0"/>
              <a:t>Henri Louis Le </a:t>
            </a:r>
            <a:r>
              <a:rPr lang="en-AU" b="1" dirty="0" err="1"/>
              <a:t>Châtelier</a:t>
            </a:r>
            <a:r>
              <a:rPr lang="en-AU" b="1" dirty="0"/>
              <a:t> </a:t>
            </a:r>
            <a:r>
              <a:rPr lang="en-AU" dirty="0"/>
              <a:t>(1850 –1936) was an influential French chemist of the late 19th and early 20th centuries. He is most famous for devising Le </a:t>
            </a:r>
            <a:r>
              <a:rPr lang="en-AU" dirty="0" err="1"/>
              <a:t>Châtelier's</a:t>
            </a:r>
            <a:r>
              <a:rPr lang="en-AU" dirty="0"/>
              <a:t> principle, used by chemists to predict the effect a changing condition has on a system in chemical equilibrium</a:t>
            </a:r>
          </a:p>
        </p:txBody>
      </p:sp>
    </p:spTree>
    <p:extLst>
      <p:ext uri="{BB962C8B-B14F-4D97-AF65-F5344CB8AC3E}">
        <p14:creationId xmlns:p14="http://schemas.microsoft.com/office/powerpoint/2010/main" val="2774972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You are to produce a one page summary sheet on the Contact Process.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Points to address/research:</a:t>
            </a:r>
          </a:p>
          <a:p>
            <a:r>
              <a:rPr lang="en-AU" dirty="0"/>
              <a:t>4 equations one is a reversible reaction what can you change to favour the forward reaction.</a:t>
            </a:r>
          </a:p>
          <a:p>
            <a:r>
              <a:rPr lang="en-AU" dirty="0"/>
              <a:t>Macroscopic properties, temp, pressure, catalysts.</a:t>
            </a:r>
          </a:p>
          <a:p>
            <a:r>
              <a:rPr lang="en-AU" dirty="0"/>
              <a:t>What is produced?</a:t>
            </a:r>
          </a:p>
          <a:p>
            <a:r>
              <a:rPr lang="en-AU" dirty="0" err="1"/>
              <a:t>Exo</a:t>
            </a:r>
            <a:r>
              <a:rPr lang="en-AU" dirty="0"/>
              <a:t> or endothermic process?</a:t>
            </a:r>
          </a:p>
          <a:p>
            <a:r>
              <a:rPr lang="en-AU" dirty="0"/>
              <a:t>Uses of H</a:t>
            </a:r>
            <a:r>
              <a:rPr lang="en-AU" baseline="-25000" dirty="0"/>
              <a:t>2</a:t>
            </a:r>
            <a:r>
              <a:rPr lang="en-AU" dirty="0"/>
              <a:t>SO</a:t>
            </a:r>
            <a:r>
              <a:rPr lang="en-AU" baseline="-25000" dirty="0"/>
              <a:t>4</a:t>
            </a:r>
            <a:r>
              <a:rPr lang="en-AU" dirty="0"/>
              <a:t>?</a:t>
            </a:r>
          </a:p>
          <a:p>
            <a:r>
              <a:rPr lang="en-AU" dirty="0" err="1"/>
              <a:t>Lucarelli</a:t>
            </a:r>
            <a:r>
              <a:rPr lang="en-AU"/>
              <a:t> page 165-167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319838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20266" y="692696"/>
            <a:ext cx="8091686" cy="4431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361742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03512" y="764704"/>
            <a:ext cx="8568952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13522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67609" y="1052736"/>
            <a:ext cx="509199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5680" y="908720"/>
            <a:ext cx="2086762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Arrow Connector 5"/>
          <p:cNvCxnSpPr/>
          <p:nvPr/>
        </p:nvCxnSpPr>
        <p:spPr>
          <a:xfrm rot="5400000" flipH="1" flipV="1">
            <a:off x="4764646" y="1447986"/>
            <a:ext cx="36004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5400000" flipH="1" flipV="1">
            <a:off x="4188582" y="943930"/>
            <a:ext cx="36004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7648" y="1052736"/>
            <a:ext cx="383282" cy="325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Arrow Connector 10"/>
          <p:cNvCxnSpPr/>
          <p:nvPr/>
        </p:nvCxnSpPr>
        <p:spPr>
          <a:xfrm rot="5400000">
            <a:off x="3504506" y="1411982"/>
            <a:ext cx="43204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63553" y="1772816"/>
            <a:ext cx="8302835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35560" y="3212976"/>
            <a:ext cx="7902459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24579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19536" y="332656"/>
            <a:ext cx="8097226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5560" y="3429001"/>
            <a:ext cx="7560840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35560" y="4725144"/>
            <a:ext cx="7788234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6848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75520" y="332656"/>
            <a:ext cx="7682354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39817" y="1844824"/>
            <a:ext cx="509199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1864" y="1844824"/>
            <a:ext cx="383282" cy="325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35761" y="836712"/>
            <a:ext cx="3978861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03913" y="1484784"/>
            <a:ext cx="1519923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19537" y="2780928"/>
            <a:ext cx="8284051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1919537" y="5013177"/>
            <a:ext cx="82850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Equilibrium will re-adjust to decrease the pressure and move to the side that produces</a:t>
            </a:r>
          </a:p>
          <a:p>
            <a:r>
              <a:rPr lang="en-US" dirty="0"/>
              <a:t>Less volume  so move to the product side and NOCl</a:t>
            </a:r>
            <a:r>
              <a:rPr lang="en-US" baseline="-25000" dirty="0"/>
              <a:t>2</a:t>
            </a:r>
            <a:r>
              <a:rPr lang="en-US" dirty="0"/>
              <a:t> concentration will increase</a:t>
            </a:r>
          </a:p>
        </p:txBody>
      </p:sp>
    </p:spTree>
    <p:extLst>
      <p:ext uri="{BB962C8B-B14F-4D97-AF65-F5344CB8AC3E}">
        <p14:creationId xmlns:p14="http://schemas.microsoft.com/office/powerpoint/2010/main" val="2538411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9576" y="260649"/>
            <a:ext cx="7543800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3593" y="1916833"/>
            <a:ext cx="7324725" cy="435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60738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19536" y="1052736"/>
            <a:ext cx="8349370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85399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D30DEBF7E8BEF4BA396B592152DA228" ma:contentTypeVersion="11" ma:contentTypeDescription="Create a new document." ma:contentTypeScope="" ma:versionID="356c105b49f592e8efca50e3a33bf7de">
  <xsd:schema xmlns:xsd="http://www.w3.org/2001/XMLSchema" xmlns:xs="http://www.w3.org/2001/XMLSchema" xmlns:p="http://schemas.microsoft.com/office/2006/metadata/properties" xmlns:ns2="776f451b-789d-4c8f-af74-3c000e6cce27" xmlns:ns3="00896bbc-7f86-448f-ab6b-109e07409180" targetNamespace="http://schemas.microsoft.com/office/2006/metadata/properties" ma:root="true" ma:fieldsID="1ce4da39871e3730589cdf34ed46ab62" ns2:_="" ns3:_="">
    <xsd:import namespace="776f451b-789d-4c8f-af74-3c000e6cce27"/>
    <xsd:import namespace="00896bbc-7f86-448f-ab6b-109e07409180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EventHashCode" minOccurs="0"/>
                <xsd:element ref="ns3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76f451b-789d-4c8f-af74-3c000e6cce2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1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896bbc-7f86-448f-ab6b-109e0740918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6" nillable="true" ma:displayName="MediaServiceAutoTags" ma:description="" ma:internalName="MediaServiceAutoTags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8C59B04-2F4A-4C01-BB8A-A6019DCB7DBE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FBDC31A1-037C-4653-B26D-916B68C4F85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786B97D-7E8D-4427-A087-AE695544F578}"/>
</file>

<file path=docProps/app.xml><?xml version="1.0" encoding="utf-8"?>
<Properties xmlns="http://schemas.openxmlformats.org/officeDocument/2006/extended-properties" xmlns:vt="http://schemas.openxmlformats.org/officeDocument/2006/docPropsVTypes">
  <TotalTime>283</TotalTime>
  <Words>297</Words>
  <Application>Microsoft Office PowerPoint</Application>
  <PresentationFormat>Widescreen</PresentationFormat>
  <Paragraphs>51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You are to produce a one page summary sheet on the Contact Process.</vt:lpstr>
    </vt:vector>
  </TitlesOfParts>
  <Company>Wesley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Nick Ward</dc:creator>
  <cp:lastModifiedBy>Nick Marston</cp:lastModifiedBy>
  <cp:revision>18</cp:revision>
  <dcterms:created xsi:type="dcterms:W3CDTF">2013-03-26T12:57:40Z</dcterms:created>
  <dcterms:modified xsi:type="dcterms:W3CDTF">2018-02-23T02:57:02Z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0x0101007D30DEBF7E8BEF4BA396B592152DA228</vt:lpwstr>
  </property>
</Properties>
</file>